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3BDEA9-D3F3-3EDD-6DD0-A2AD46F9445B}" v="30" dt="2021-01-27T12:21:53.651"/>
    <p1510:client id="{EC64199F-B3D6-A286-2F45-BDEB300CBDA7}" v="941" dt="2020-12-03T15:40:14.098"/>
    <p1510:client id="{FB2ECA0C-5A87-4C4A-8618-0F881BAE90B6}" v="92" dt="2020-12-03T15:01:04.6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tableStyles" Target="tableStyles.xml" Id="rId13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theme" Target="theme/theme1.xml" Id="rId12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viewProps" Target="viewProps.xml" Id="rId11" /><Relationship Type="http://schemas.openxmlformats.org/officeDocument/2006/relationships/slide" Target="slides/slide4.xml" Id="rId5" /><Relationship Type="http://schemas.microsoft.com/office/2015/10/relationships/revisionInfo" Target="revisionInfo.xml" Id="rId15" /><Relationship Type="http://schemas.openxmlformats.org/officeDocument/2006/relationships/presProps" Target="presProps.xml" Id="rId10" /><Relationship Type="http://schemas.openxmlformats.org/officeDocument/2006/relationships/slide" Target="slides/slide3.xml" Id="rId4" /><Relationship Type="http://schemas.openxmlformats.org/officeDocument/2006/relationships/slide" Target="slides/slide8.xml" Id="rId9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27.01.2021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27.01.2021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27.01.2021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27.01.2021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droga, budynek, małe, ulica&#10;&#10;Opis wygenerowany automatycznie">
            <a:extLst>
              <a:ext uri="{FF2B5EF4-FFF2-40B4-BE49-F238E27FC236}">
                <a16:creationId xmlns:a16="http://schemas.microsoft.com/office/drawing/2014/main" id="{FD0AA680-D4BB-44B2-902B-16EB353A3D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pl-PL" b="1" i="1">
                <a:solidFill>
                  <a:srgbClr val="FFFFFF"/>
                </a:solidFill>
                <a:ea typeface="+mj-lt"/>
                <a:cs typeface="+mj-lt"/>
              </a:rPr>
              <a:t>Wypadki komunikacyjne</a:t>
            </a:r>
            <a:endParaRPr lang="pl-PL" b="1">
              <a:solidFill>
                <a:srgbClr val="FFFFFF"/>
              </a:solidFill>
              <a:cs typeface="Calibri Light" panose="020F0302020204030204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049850" y="5938066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>
                <a:solidFill>
                  <a:srgbClr val="FFFFFF"/>
                </a:solidFill>
                <a:cs typeface="Calibri"/>
              </a:rPr>
              <a:t>Twórca Patryk </a:t>
            </a:r>
            <a:r>
              <a:rPr lang="pl-PL" err="1">
                <a:solidFill>
                  <a:srgbClr val="FFFFFF"/>
                </a:solidFill>
                <a:cs typeface="Calibri"/>
              </a:rPr>
              <a:t>Zaradzki</a:t>
            </a:r>
            <a:endParaRPr lang="pl-PL">
              <a:solidFill>
                <a:srgbClr val="FFFFFF"/>
              </a:solidFill>
              <a:cs typeface="Calibri"/>
            </a:endParaRPr>
          </a:p>
          <a:p>
            <a:r>
              <a:rPr lang="pl-PL">
                <a:solidFill>
                  <a:srgbClr val="FFFFFF"/>
                </a:solidFill>
                <a:cs typeface="Calibri"/>
              </a:rPr>
              <a:t>Oliwier </a:t>
            </a:r>
            <a:r>
              <a:rPr lang="pl-PL" err="1">
                <a:solidFill>
                  <a:srgbClr val="FFFFFF"/>
                </a:solidFill>
                <a:cs typeface="Calibri"/>
              </a:rPr>
              <a:t>Wojciński</a:t>
            </a: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CEF6C2F-9906-4F89-9B4F-598E9F344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428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12CD6-A76F-439F-9C98-C0211D8FD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budynek, zewnętrzne, znak, przód&#10;&#10;Opis wygenerowany automatycznie">
            <a:extLst>
              <a:ext uri="{FF2B5EF4-FFF2-40B4-BE49-F238E27FC236}">
                <a16:creationId xmlns:a16="http://schemas.microsoft.com/office/drawing/2014/main" id="{A36BE6E9-87F5-4490-8613-514C8AC9C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927100"/>
            <a:ext cx="4292600" cy="26543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77A8055-2F7C-4559-AF65-C9F9055C9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36802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i="1" kern="1200">
                <a:latin typeface="+mj-lt"/>
                <a:ea typeface="+mj-ea"/>
                <a:cs typeface="+mj-cs"/>
              </a:rPr>
              <a:t>Co to jest </a:t>
            </a:r>
            <a:r>
              <a:rPr lang="en-US" b="1" i="1" kern="1200" err="1">
                <a:latin typeface="+mj-lt"/>
                <a:ea typeface="+mj-ea"/>
                <a:cs typeface="+mj-cs"/>
              </a:rPr>
              <a:t>ewakuacja</a:t>
            </a:r>
            <a:r>
              <a:rPr lang="en-US" b="1" i="1" kern="1200">
                <a:latin typeface="+mj-lt"/>
                <a:ea typeface="+mj-ea"/>
                <a:cs typeface="+mj-cs"/>
              </a:rPr>
              <a:t>?</a:t>
            </a:r>
            <a:endParaRPr lang="en-US" b="1" i="1" kern="1200">
              <a:latin typeface="+mj-lt"/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3A51F3-5C1E-4C7D-9506-841E0FA74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927100"/>
            <a:ext cx="6515100" cy="2654300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>
                <a:ea typeface="+mn-lt"/>
                <a:cs typeface="+mn-lt"/>
              </a:rPr>
              <a:t>Ewakuacja to </a:t>
            </a:r>
            <a:r>
              <a:rPr lang="pl-PL">
                <a:cs typeface="Calibri"/>
              </a:rPr>
              <a:t>zorganizowane przemieszczenie ludzi, czasem wraz z dobytkiem, z miejsca, w którym występuje zagrożenie, na obszar bezpieczny.</a:t>
            </a:r>
          </a:p>
        </p:txBody>
      </p:sp>
      <p:sp>
        <p:nvSpPr>
          <p:cNvPr id="12" name="Ramka 11">
            <a:extLst>
              <a:ext uri="{FF2B5EF4-FFF2-40B4-BE49-F238E27FC236}">
                <a16:creationId xmlns:a16="http://schemas.microsoft.com/office/drawing/2014/main" id="{DA58177E-F053-47B1-B48E-435872DC3B40}"/>
              </a:ext>
            </a:extLst>
          </p:cNvPr>
          <p:cNvSpPr/>
          <p:nvPr/>
        </p:nvSpPr>
        <p:spPr>
          <a:xfrm>
            <a:off x="7031540" y="535956"/>
            <a:ext cx="4878659" cy="3419706"/>
          </a:xfrm>
          <a:prstGeom prst="fram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103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9091C0-1C75-464A-89EB-0DEC2158D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pl-PL" sz="3600" b="1">
                <a:cs typeface="Calibri Light"/>
              </a:rPr>
              <a:t>Pierwszeństwo.</a:t>
            </a:r>
            <a:r>
              <a:rPr lang="pl-PL" sz="3600">
                <a:cs typeface="Calibri Light"/>
              </a:rPr>
              <a:t> </a:t>
            </a:r>
            <a:endParaRPr lang="pl-PL" sz="3600"/>
          </a:p>
        </p:txBody>
      </p:sp>
      <p:pic>
        <p:nvPicPr>
          <p:cNvPr id="4" name="Obraz 4" descr="Obraz zawierający wewnątrz, ciemny, przód, granie&#10;&#10;Opis wygenerowany automatycznie">
            <a:extLst>
              <a:ext uri="{FF2B5EF4-FFF2-40B4-BE49-F238E27FC236}">
                <a16:creationId xmlns:a16="http://schemas.microsoft.com/office/drawing/2014/main" id="{2EEC5C57-8CC5-4BF7-B8A7-427655AFFE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23" b="23807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7C0381-6638-4240-817B-D4F5199A8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l-PL" sz="1800">
                <a:ea typeface="+mn-lt"/>
                <a:cs typeface="+mn-lt"/>
              </a:rPr>
              <a:t>Ewakuacji podlegają wszyscy, którzy znajdują się w rejonie zagrożenia. Pierwszeństwo ewakuacji obejmuje m.in.: matki i dzieci, kobiety ciężarne, osoby niepełnosprawne, osoby przebywające w zakładach opiekuńczych, domach dziecka, podopiecznych opieki społecznej, itp.</a:t>
            </a:r>
            <a:endParaRPr lang="pl-PL" sz="18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16554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zewnętrzne, osoba, stojące, ciężarówka&#10;&#10;Opis wygenerowany automatycznie">
            <a:extLst>
              <a:ext uri="{FF2B5EF4-FFF2-40B4-BE49-F238E27FC236}">
                <a16:creationId xmlns:a16="http://schemas.microsoft.com/office/drawing/2014/main" id="{4A92B488-FA26-4A14-BFD4-46E2BAB91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21" b="-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B7CDC0D-C390-4277-866A-ADCE42BD7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pl-PL" sz="2800" b="1">
                <a:ea typeface="+mj-lt"/>
                <a:cs typeface="+mj-lt"/>
              </a:rPr>
              <a:t>Ewakuacji nie podlegają, w zależności od jej rodzaju:</a:t>
            </a:r>
            <a:endParaRPr lang="pl-PL" sz="2800" b="1">
              <a:cs typeface="Calibri Ligh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12CD1B-BB83-46C4-BED5-DC93D8410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23" y="3556963"/>
            <a:ext cx="4593021" cy="261983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z="1400">
                <a:ea typeface="+mn-lt"/>
                <a:cs typeface="+mn-lt"/>
              </a:rPr>
              <a:t>osoby wchodzące w skład organizacji ratowniczych, ochrony ludności i służb porządku publicznego,</a:t>
            </a:r>
            <a:endParaRPr lang="pl-PL" sz="1400">
              <a:cs typeface="Calibri" panose="020F0502020204030204"/>
            </a:endParaRPr>
          </a:p>
          <a:p>
            <a:r>
              <a:rPr lang="pl-PL" sz="1400">
                <a:ea typeface="+mn-lt"/>
                <a:cs typeface="+mn-lt"/>
              </a:rPr>
              <a:t>osoby niezbędne dla zapewnienia ciągłości funkcjonowania życia lokalnej społeczności,</a:t>
            </a:r>
            <a:endParaRPr lang="pl-PL" sz="1400">
              <a:cs typeface="Calibri"/>
            </a:endParaRPr>
          </a:p>
          <a:p>
            <a:r>
              <a:rPr lang="pl-PL" sz="1400">
                <a:ea typeface="+mn-lt"/>
                <a:cs typeface="+mn-lt"/>
              </a:rPr>
              <a:t>osoby posiadające przydziały mobilizacyjne do sił zbrojnych lub formacji uzbrojonej nie wchodzącej w skład sił zbrojnych,</a:t>
            </a:r>
            <a:endParaRPr lang="pl-PL" sz="1400">
              <a:cs typeface="Calibri"/>
            </a:endParaRPr>
          </a:p>
          <a:p>
            <a:r>
              <a:rPr lang="pl-PL" sz="1400">
                <a:ea typeface="+mn-lt"/>
                <a:cs typeface="+mn-lt"/>
              </a:rPr>
              <a:t>osoby, które otrzymały przydział organizacyjno-mobilizacyjny do formacji obrony cywilnej,</a:t>
            </a:r>
            <a:endParaRPr lang="pl-PL" sz="1400">
              <a:cs typeface="Calibri"/>
            </a:endParaRPr>
          </a:p>
          <a:p>
            <a:r>
              <a:rPr lang="pl-PL" sz="1400">
                <a:ea typeface="+mn-lt"/>
                <a:cs typeface="+mn-lt"/>
              </a:rPr>
              <a:t>osoby niezbędne w danym rejonie, ze względu na realizację zadań przez siły zbrojne.</a:t>
            </a:r>
            <a:endParaRPr lang="pl-PL" sz="1400">
              <a:cs typeface="Calibri"/>
            </a:endParaRPr>
          </a:p>
          <a:p>
            <a:endParaRPr lang="pl-PL" sz="13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9574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ogień, mężczyzna, stół, stojące&#10;&#10;Opis wygenerowany automatycznie">
            <a:extLst>
              <a:ext uri="{FF2B5EF4-FFF2-40B4-BE49-F238E27FC236}">
                <a16:creationId xmlns:a16="http://schemas.microsoft.com/office/drawing/2014/main" id="{7E006596-AC3F-4EA7-8587-656C508F8D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14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9E22691-E13A-4056-A0A7-C32590E34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pl-PL" sz="3600" b="1">
                <a:cs typeface="Calibri Light"/>
              </a:rPr>
              <a:t>Stopnie ewakuacji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F2E937-5C47-4411-B104-9907CA758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467" y="3659183"/>
            <a:ext cx="4593021" cy="261983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z="1200" b="1">
                <a:ea typeface="+mn-lt"/>
                <a:cs typeface="+mn-lt"/>
              </a:rPr>
              <a:t>Ewakuacja I</a:t>
            </a:r>
            <a:r>
              <a:rPr lang="pl-PL" sz="1200">
                <a:ea typeface="+mn-lt"/>
                <a:cs typeface="+mn-lt"/>
              </a:rPr>
              <a:t> </a:t>
            </a:r>
            <a:r>
              <a:rPr lang="pl-PL" sz="1200" b="1">
                <a:ea typeface="+mn-lt"/>
                <a:cs typeface="+mn-lt"/>
              </a:rPr>
              <a:t>stopnia</a:t>
            </a:r>
            <a:r>
              <a:rPr lang="pl-PL" sz="1200">
                <a:ea typeface="+mn-lt"/>
                <a:cs typeface="+mn-lt"/>
              </a:rPr>
              <a:t> polega na niezwłocznym przemieszczaniu ludności, zwierząt, mienia z obszarów, w których wystąpiło nagłe, nieprzewidziane, bezpośrednie zagrożenie, poza strefę zagrożenia.</a:t>
            </a:r>
          </a:p>
          <a:p>
            <a:r>
              <a:rPr lang="pl-PL" sz="1200" b="1">
                <a:ea typeface="+mn-lt"/>
                <a:cs typeface="+mn-lt"/>
              </a:rPr>
              <a:t>Ewakuacja II stopnia</a:t>
            </a:r>
            <a:r>
              <a:rPr lang="pl-PL" sz="1200">
                <a:ea typeface="+mn-lt"/>
                <a:cs typeface="+mn-lt"/>
              </a:rPr>
              <a:t> polega na uprzednio przygotowanym, planowym przemieszczeniu ludności, zwierząt, mienia z rejonów przyległych do zakładów, obiektów hydrotechnicznych, ze stref zalewowych oraz rejonów przyległych do innych obiektów stanowiących potencjalne zagrożenie dla ludności, zwierząt lub mienia w przypadku ich uszkodzenia lub awarii.</a:t>
            </a:r>
          </a:p>
          <a:p>
            <a:r>
              <a:rPr lang="pl-PL" sz="1200" b="1">
                <a:ea typeface="+mn-lt"/>
                <a:cs typeface="+mn-lt"/>
              </a:rPr>
              <a:t>Ewakuacja III stopnia</a:t>
            </a:r>
            <a:r>
              <a:rPr lang="pl-PL" sz="1200">
                <a:ea typeface="+mn-lt"/>
                <a:cs typeface="+mn-lt"/>
              </a:rPr>
              <a:t> polega na uprzednio przygotowanym, planowym przemieszczeniu ludności, zwierząt, mienia podczas podwyższania stanu gotowości obronnej państwa. </a:t>
            </a:r>
            <a:endParaRPr lang="pl-PL" sz="1200">
              <a:cs typeface="Calibri"/>
            </a:endParaRPr>
          </a:p>
          <a:p>
            <a:r>
              <a:rPr lang="pl-PL" sz="1200" b="1">
                <a:ea typeface="+mn-lt"/>
                <a:cs typeface="+mn-lt"/>
              </a:rPr>
              <a:t>Samoewakuacja</a:t>
            </a:r>
            <a:r>
              <a:rPr lang="pl-PL" sz="1200">
                <a:ea typeface="+mn-lt"/>
                <a:cs typeface="+mn-lt"/>
              </a:rPr>
              <a:t> polega na przemieszczeniu się ludności z rejonów w których może wystąpić lub wystąpiło bezpośrednie zagrożenie dla życia i zdrowia poza strefę zagrożenia.</a:t>
            </a:r>
            <a:endParaRPr lang="pl-PL" sz="1200">
              <a:cs typeface="Calibri"/>
            </a:endParaRPr>
          </a:p>
          <a:p>
            <a:endParaRPr lang="pl-PL" sz="1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1002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6096500-A13E-4D97-B03C-EFF53403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pl-PL" b="1">
                <a:solidFill>
                  <a:schemeClr val="bg1"/>
                </a:solidFill>
                <a:cs typeface="Calibri Light"/>
              </a:rPr>
              <a:t>Kolory</a:t>
            </a:r>
          </a:p>
        </p:txBody>
      </p:sp>
      <p:pic>
        <p:nvPicPr>
          <p:cNvPr id="8" name="Obraz 8">
            <a:extLst>
              <a:ext uri="{FF2B5EF4-FFF2-40B4-BE49-F238E27FC236}">
                <a16:creationId xmlns:a16="http://schemas.microsoft.com/office/drawing/2014/main" id="{7317562E-6412-4B1F-8273-85E0369C5C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61" r="-1" b="-1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BCF5C1-08F4-45D6-B5CD-3B39948BF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2200">
                <a:cs typeface="Calibri"/>
              </a:rPr>
              <a:t>Kolor biały - potrzeba ewakuacji, oznacza, że chcesz opuścić miejsce, w którym jesteś.</a:t>
            </a:r>
          </a:p>
          <a:p>
            <a:r>
              <a:rPr lang="pl-PL" sz="2200">
                <a:cs typeface="Calibri"/>
              </a:rPr>
              <a:t>Kolor czerwony – potrzebna jest pomoc medyczna.</a:t>
            </a:r>
          </a:p>
          <a:p>
            <a:r>
              <a:rPr lang="pl-PL" sz="2200">
                <a:cs typeface="Calibri"/>
              </a:rPr>
              <a:t>Kolor niebieski – potrzebna jest żywność i woda.</a:t>
            </a:r>
          </a:p>
        </p:txBody>
      </p:sp>
    </p:spTree>
    <p:extLst>
      <p:ext uri="{BB962C8B-B14F-4D97-AF65-F5344CB8AC3E}">
        <p14:creationId xmlns:p14="http://schemas.microsoft.com/office/powerpoint/2010/main" val="3766347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CEF6C2F-9906-4F89-9B4F-598E9F344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428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12CD6-A76F-439F-9C98-C0211D8FD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osoba, stół, żywność, wewnątrz&#10;&#10;Opis wygenerowany automatycznie">
            <a:extLst>
              <a:ext uri="{FF2B5EF4-FFF2-40B4-BE49-F238E27FC236}">
                <a16:creationId xmlns:a16="http://schemas.microsoft.com/office/drawing/2014/main" id="{9C55C4EE-0A44-41CD-8F6B-00D0222DB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812800"/>
            <a:ext cx="4368800" cy="28829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1F4F4A6-00AA-425D-ACAE-94EF3ED72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36802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 err="1">
                <a:latin typeface="+mj-lt"/>
                <a:ea typeface="+mj-ea"/>
                <a:cs typeface="+mj-cs"/>
              </a:rPr>
              <a:t>Zasady</a:t>
            </a:r>
            <a:r>
              <a:rPr lang="en-US" b="1" kern="1200">
                <a:latin typeface="+mj-lt"/>
                <a:ea typeface="+mj-ea"/>
                <a:cs typeface="+mj-cs"/>
              </a:rPr>
              <a:t> </a:t>
            </a:r>
            <a:r>
              <a:rPr lang="en-US" b="1" kern="1200" err="1">
                <a:latin typeface="+mj-lt"/>
                <a:ea typeface="+mj-ea"/>
                <a:cs typeface="+mj-cs"/>
              </a:rPr>
              <a:t>zaopatrzenia</a:t>
            </a:r>
            <a:r>
              <a:rPr lang="en-US" b="1" kern="1200">
                <a:latin typeface="+mj-lt"/>
                <a:ea typeface="+mj-ea"/>
                <a:cs typeface="+mj-cs"/>
              </a:rPr>
              <a:t> </a:t>
            </a:r>
            <a:r>
              <a:rPr lang="en-US" b="1" kern="1200" err="1">
                <a:latin typeface="+mj-lt"/>
                <a:ea typeface="+mj-ea"/>
                <a:cs typeface="+mj-cs"/>
              </a:rPr>
              <a:t>ewakuowanej</a:t>
            </a:r>
            <a:r>
              <a:rPr lang="en-US" b="1" kern="1200">
                <a:latin typeface="+mj-lt"/>
                <a:ea typeface="+mj-ea"/>
                <a:cs typeface="+mj-cs"/>
              </a:rPr>
              <a:t> </a:t>
            </a:r>
            <a:r>
              <a:rPr lang="en-US" b="1" kern="1200" err="1">
                <a:latin typeface="+mj-lt"/>
                <a:ea typeface="+mj-ea"/>
                <a:cs typeface="+mj-cs"/>
              </a:rPr>
              <a:t>ludności</a:t>
            </a:r>
            <a:r>
              <a:rPr lang="en-US" b="1" kern="1200">
                <a:latin typeface="+mj-lt"/>
                <a:ea typeface="+mj-ea"/>
                <a:cs typeface="+mj-cs"/>
              </a:rPr>
              <a:t> w </a:t>
            </a:r>
            <a:r>
              <a:rPr lang="en-US" b="1" kern="1200" err="1">
                <a:latin typeface="+mj-lt"/>
                <a:ea typeface="+mj-ea"/>
                <a:cs typeface="+mj-cs"/>
              </a:rPr>
              <a:t>żywność</a:t>
            </a:r>
            <a:r>
              <a:rPr lang="en-US" b="1" kern="1200">
                <a:latin typeface="+mj-lt"/>
                <a:ea typeface="+mj-ea"/>
                <a:cs typeface="+mj-cs"/>
              </a:rPr>
              <a:t> </a:t>
            </a:r>
            <a:r>
              <a:rPr lang="en-US" b="1" kern="1200" err="1">
                <a:latin typeface="+mj-lt"/>
                <a:ea typeface="+mj-ea"/>
                <a:cs typeface="+mj-cs"/>
              </a:rPr>
              <a:t>i</a:t>
            </a:r>
            <a:r>
              <a:rPr lang="en-US" b="1" kern="1200">
                <a:latin typeface="+mj-lt"/>
                <a:ea typeface="+mj-ea"/>
                <a:cs typeface="+mj-cs"/>
              </a:rPr>
              <a:t> </a:t>
            </a:r>
            <a:r>
              <a:rPr lang="en-US" b="1" kern="1200" err="1">
                <a:latin typeface="+mj-lt"/>
                <a:ea typeface="+mj-ea"/>
                <a:cs typeface="+mj-cs"/>
              </a:rPr>
              <a:t>wodę</a:t>
            </a:r>
            <a:endParaRPr lang="en-US" b="1" kern="1200" err="1">
              <a:latin typeface="+mj-lt"/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D0711A-3B29-4EC5-966B-74DE99062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812800"/>
            <a:ext cx="6438900" cy="2882900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pl-PL" sz="2000">
                <a:cs typeface="Calibri"/>
              </a:rPr>
              <a:t>Jako normę przyjmuje się 2-3</a:t>
            </a:r>
            <a:r>
              <a:rPr lang="pl-PL" sz="2000">
                <a:ea typeface="+mn-lt"/>
                <a:cs typeface="+mn-lt"/>
              </a:rPr>
              <a:t>m²</a:t>
            </a:r>
            <a:r>
              <a:rPr lang="pl-PL" sz="2000">
                <a:cs typeface="Calibri"/>
              </a:rPr>
              <a:t> </a:t>
            </a:r>
            <a:r>
              <a:rPr lang="pl-PL" sz="2000">
                <a:ea typeface="+mn-lt"/>
                <a:cs typeface="+mn-lt"/>
              </a:rPr>
              <a:t>powierzchni mieszkalnej na osobę.</a:t>
            </a:r>
          </a:p>
          <a:p>
            <a:r>
              <a:rPr lang="pl-PL" sz="2000">
                <a:ea typeface="+mn-lt"/>
                <a:cs typeface="+mn-lt"/>
              </a:rPr>
              <a:t>Przyjmuje się, że dla jednej osoby potrzeba 15 litrów wody dziennie.</a:t>
            </a:r>
          </a:p>
          <a:p>
            <a:r>
              <a:rPr lang="pl-PL" sz="2000">
                <a:ea typeface="+mn-lt"/>
                <a:cs typeface="+mn-lt"/>
              </a:rPr>
              <a:t>W planach zaopatrzenia ewakuowanej ludności trzeba uwzględnić, że każda osoba musi zabrać zapas jedzenia na 3 dni.</a:t>
            </a:r>
          </a:p>
          <a:p>
            <a:r>
              <a:rPr lang="pl-PL" sz="2000">
                <a:ea typeface="+mn-lt"/>
                <a:cs typeface="+mn-lt"/>
              </a:rPr>
              <a:t>Prywatna walizka może mieć </a:t>
            </a:r>
            <a:r>
              <a:rPr lang="pl-PL" sz="2000" err="1">
                <a:ea typeface="+mn-lt"/>
                <a:cs typeface="+mn-lt"/>
              </a:rPr>
              <a:t>maks</a:t>
            </a:r>
            <a:r>
              <a:rPr lang="pl-PL" sz="2000">
                <a:ea typeface="+mn-lt"/>
                <a:cs typeface="+mn-lt"/>
              </a:rPr>
              <a:t> 20 kg.</a:t>
            </a:r>
          </a:p>
        </p:txBody>
      </p:sp>
    </p:spTree>
    <p:extLst>
      <p:ext uri="{BB962C8B-B14F-4D97-AF65-F5344CB8AC3E}">
        <p14:creationId xmlns:p14="http://schemas.microsoft.com/office/powerpoint/2010/main" val="3938569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osoba, mężczyzna, trzymający, stojące&#10;&#10;Opis wygenerowany automatycznie">
            <a:extLst>
              <a:ext uri="{FF2B5EF4-FFF2-40B4-BE49-F238E27FC236}">
                <a16:creationId xmlns:a16="http://schemas.microsoft.com/office/drawing/2014/main" id="{AE849086-D03A-4732-904D-7AC9A36FA5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6156" b="5165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8539D23-07CF-48D1-BF56-F71BDB149A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  <a:cs typeface="Calibri Light"/>
              </a:rPr>
              <a:t>Dziękuję za uwagę!</a:t>
            </a:r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956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Motyw pakietu Office</vt:lpstr>
      <vt:lpstr>Wypadki komunikacyjne</vt:lpstr>
      <vt:lpstr>Co to jest ewakuacja?</vt:lpstr>
      <vt:lpstr>Pierwszeństwo. </vt:lpstr>
      <vt:lpstr>Ewakuacji nie podlegają, w zależności od jej rodzaju:</vt:lpstr>
      <vt:lpstr>Stopnie ewakuacji</vt:lpstr>
      <vt:lpstr>Kolory</vt:lpstr>
      <vt:lpstr>Zasady zaopatrzenia ewakuowanej ludności w żywność i wodę</vt:lpstr>
      <vt:lpstr>Dziękuję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revision>1</cp:revision>
  <dcterms:created xsi:type="dcterms:W3CDTF">2020-12-03T14:57:58Z</dcterms:created>
  <dcterms:modified xsi:type="dcterms:W3CDTF">2021-01-27T12:22:18Z</dcterms:modified>
</cp:coreProperties>
</file>